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1" r:id="rId18"/>
    <p:sldId id="273" r:id="rId19"/>
    <p:sldId id="274" r:id="rId20"/>
    <p:sldId id="278" r:id="rId21"/>
    <p:sldId id="275" r:id="rId22"/>
    <p:sldId id="279" r:id="rId23"/>
    <p:sldId id="276" r:id="rId24"/>
    <p:sldId id="280" r:id="rId25"/>
    <p:sldId id="277" r:id="rId26"/>
    <p:sldId id="281" r:id="rId27"/>
    <p:sldId id="282" r:id="rId2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D5EE4FC-DAAF-410B-992C-9FFBD943ABC5}" type="datetimeFigureOut">
              <a:rPr lang="id-ID" smtClean="0"/>
              <a:pPr/>
              <a:t>03/10/2016</a:t>
            </a:fld>
            <a:endParaRPr lang="id-ID"/>
          </a:p>
        </p:txBody>
      </p:sp>
      <p:sp>
        <p:nvSpPr>
          <p:cNvPr id="17" name="Footer Placeholder 16"/>
          <p:cNvSpPr>
            <a:spLocks noGrp="1"/>
          </p:cNvSpPr>
          <p:nvPr>
            <p:ph type="ftr" sz="quarter" idx="11"/>
          </p:nvPr>
        </p:nvSpPr>
        <p:spPr/>
        <p:txBody>
          <a:bodyPr/>
          <a:lstStyle/>
          <a:p>
            <a:endParaRPr lang="id-ID"/>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DE0C021-65AB-498F-90E9-162332C51EE7}" type="slidenum">
              <a:rPr lang="id-ID" smtClean="0"/>
              <a:pPr/>
              <a:t>‹#›</a:t>
            </a:fld>
            <a:endParaRPr lang="id-ID"/>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5EE4FC-DAAF-410B-992C-9FFBD943ABC5}" type="datetimeFigureOut">
              <a:rPr lang="id-ID" smtClean="0"/>
              <a:pPr/>
              <a:t>03/10/2016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DE0C021-65AB-498F-90E9-162332C51EE7}"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3DE0C021-65AB-498F-90E9-162332C51EE7}" type="slidenum">
              <a:rPr lang="id-ID" smtClean="0"/>
              <a:pPr/>
              <a:t>‹#›</a:t>
            </a:fld>
            <a:endParaRPr lang="id-ID"/>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5EE4FC-DAAF-410B-992C-9FFBD943ABC5}" type="datetimeFigureOut">
              <a:rPr lang="id-ID" smtClean="0"/>
              <a:pPr/>
              <a:t>03/10/2016</a:t>
            </a:fld>
            <a:endParaRPr lang="id-ID"/>
          </a:p>
        </p:txBody>
      </p:sp>
      <p:sp>
        <p:nvSpPr>
          <p:cNvPr id="5" name="Footer Placeholder 4"/>
          <p:cNvSpPr>
            <a:spLocks noGrp="1"/>
          </p:cNvSpPr>
          <p:nvPr>
            <p:ph type="ftr" sz="quarter" idx="11"/>
          </p:nvPr>
        </p:nvSpPr>
        <p:spPr/>
        <p:txBody>
          <a:bodyPr/>
          <a:lstStyle/>
          <a:p>
            <a:endParaRPr lang="id-ID"/>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D5EE4FC-DAAF-410B-992C-9FFBD943ABC5}" type="datetimeFigureOut">
              <a:rPr lang="id-ID" smtClean="0"/>
              <a:pPr/>
              <a:t>03/10/2016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a:xfrm>
            <a:off x="4361688" y="1026372"/>
            <a:ext cx="457200" cy="441325"/>
          </a:xfrm>
        </p:spPr>
        <p:txBody>
          <a:bodyPr/>
          <a:lstStyle/>
          <a:p>
            <a:fld id="{3DE0C021-65AB-498F-90E9-162332C51EE7}" type="slidenum">
              <a:rPr lang="id-ID" smtClean="0"/>
              <a:pPr/>
              <a:t>‹#›</a:t>
            </a:fld>
            <a:endParaRPr lang="id-ID"/>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id-ID"/>
          </a:p>
        </p:txBody>
      </p:sp>
      <p:sp>
        <p:nvSpPr>
          <p:cNvPr id="4" name="Date Placeholder 3"/>
          <p:cNvSpPr>
            <a:spLocks noGrp="1"/>
          </p:cNvSpPr>
          <p:nvPr>
            <p:ph type="dt" sz="half" idx="10"/>
          </p:nvPr>
        </p:nvSpPr>
        <p:spPr/>
        <p:txBody>
          <a:bodyPr/>
          <a:lstStyle/>
          <a:p>
            <a:fld id="{5D5EE4FC-DAAF-410B-992C-9FFBD943ABC5}" type="datetimeFigureOut">
              <a:rPr lang="id-ID" smtClean="0"/>
              <a:pPr/>
              <a:t>03/10/2016</a:t>
            </a:fld>
            <a:endParaRPr lang="id-ID"/>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DE0C021-65AB-498F-90E9-162332C51EE7}" type="slidenum">
              <a:rPr lang="id-ID" smtClean="0"/>
              <a:pPr/>
              <a:t>‹#›</a:t>
            </a:fld>
            <a:endParaRPr lang="id-ID"/>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D5EE4FC-DAAF-410B-992C-9FFBD943ABC5}" type="datetimeFigureOut">
              <a:rPr lang="id-ID" smtClean="0"/>
              <a:pPr/>
              <a:t>03/10/2016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DE0C021-65AB-498F-90E9-162332C51EE7}" type="slidenum">
              <a:rPr lang="id-ID" smtClean="0"/>
              <a:pPr/>
              <a:t>‹#›</a:t>
            </a:fld>
            <a:endParaRPr lang="id-ID"/>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D5EE4FC-DAAF-410B-992C-9FFBD943ABC5}" type="datetimeFigureOut">
              <a:rPr lang="id-ID" smtClean="0"/>
              <a:pPr/>
              <a:t>03/10/2016</a:t>
            </a:fld>
            <a:endParaRPr lang="id-ID"/>
          </a:p>
        </p:txBody>
      </p:sp>
      <p:sp>
        <p:nvSpPr>
          <p:cNvPr id="8" name="Footer Placeholder 7"/>
          <p:cNvSpPr>
            <a:spLocks noGrp="1"/>
          </p:cNvSpPr>
          <p:nvPr>
            <p:ph type="ftr" sz="quarter" idx="11"/>
          </p:nvPr>
        </p:nvSpPr>
        <p:spPr>
          <a:xfrm>
            <a:off x="304800" y="6409944"/>
            <a:ext cx="3581400" cy="365760"/>
          </a:xfrm>
        </p:spPr>
        <p:txBody>
          <a:bodyPr/>
          <a:lstStyle/>
          <a:p>
            <a:endParaRPr lang="id-ID"/>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DE0C021-65AB-498F-90E9-162332C51EE7}" type="slidenum">
              <a:rPr lang="id-ID" smtClean="0"/>
              <a:pPr/>
              <a:t>‹#›</a:t>
            </a:fld>
            <a:endParaRPr lang="id-ID"/>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D5EE4FC-DAAF-410B-992C-9FFBD943ABC5}" type="datetimeFigureOut">
              <a:rPr lang="id-ID" smtClean="0"/>
              <a:pPr/>
              <a:t>03/10/2016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a:xfrm>
            <a:off x="4343400" y="1036020"/>
            <a:ext cx="457200" cy="441325"/>
          </a:xfrm>
        </p:spPr>
        <p:txBody>
          <a:bodyPr/>
          <a:lstStyle/>
          <a:p>
            <a:fld id="{3DE0C021-65AB-498F-90E9-162332C51EE7}"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D5EE4FC-DAAF-410B-992C-9FFBD943ABC5}" type="datetimeFigureOut">
              <a:rPr lang="id-ID" smtClean="0"/>
              <a:pPr/>
              <a:t>03/10/2016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DE0C021-65AB-498F-90E9-162332C51EE7}"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DE0C021-65AB-498F-90E9-162332C51EE7}" type="slidenum">
              <a:rPr lang="id-ID" smtClean="0"/>
              <a:pPr/>
              <a:t>‹#›</a:t>
            </a:fld>
            <a:endParaRPr lang="id-ID"/>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D5EE4FC-DAAF-410B-992C-9FFBD943ABC5}" type="datetimeFigureOut">
              <a:rPr lang="id-ID" smtClean="0"/>
              <a:pPr/>
              <a:t>03/10/2016</a:t>
            </a:fld>
            <a:endParaRPr lang="id-ID"/>
          </a:p>
        </p:txBody>
      </p:sp>
      <p:sp>
        <p:nvSpPr>
          <p:cNvPr id="6" name="Footer Placeholder 5"/>
          <p:cNvSpPr>
            <a:spLocks noGrp="1"/>
          </p:cNvSpPr>
          <p:nvPr>
            <p:ph type="ftr" sz="quarter" idx="11"/>
          </p:nvPr>
        </p:nvSpPr>
        <p:spPr>
          <a:xfrm>
            <a:off x="301752" y="6410848"/>
            <a:ext cx="3383280" cy="365760"/>
          </a:xfrm>
        </p:spPr>
        <p:txBody>
          <a:bodyPr/>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3DE0C021-65AB-498F-90E9-162332C51EE7}" type="slidenum">
              <a:rPr lang="id-ID" smtClean="0"/>
              <a:pPr/>
              <a:t>‹#›</a:t>
            </a:fld>
            <a:endParaRPr lang="id-ID"/>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D5EE4FC-DAAF-410B-992C-9FFBD943ABC5}" type="datetimeFigureOut">
              <a:rPr lang="id-ID" smtClean="0"/>
              <a:pPr/>
              <a:t>03/10/2016</a:t>
            </a:fld>
            <a:endParaRPr lang="id-ID"/>
          </a:p>
        </p:txBody>
      </p:sp>
      <p:sp>
        <p:nvSpPr>
          <p:cNvPr id="6" name="Footer Placeholder 5"/>
          <p:cNvSpPr>
            <a:spLocks noGrp="1"/>
          </p:cNvSpPr>
          <p:nvPr>
            <p:ph type="ftr" sz="quarter" idx="11"/>
          </p:nvPr>
        </p:nvSpPr>
        <p:spPr>
          <a:xfrm>
            <a:off x="301752" y="6410848"/>
            <a:ext cx="3584448" cy="365760"/>
          </a:xfrm>
        </p:spPr>
        <p:txBody>
          <a:bodyPr/>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D5EE4FC-DAAF-410B-992C-9FFBD943ABC5}" type="datetimeFigureOut">
              <a:rPr lang="id-ID" smtClean="0"/>
              <a:pPr/>
              <a:t>03/10/2016</a:t>
            </a:fld>
            <a:endParaRPr lang="id-ID"/>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id-ID"/>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DE0C021-65AB-498F-90E9-162332C51EE7}" type="slidenum">
              <a:rPr lang="id-ID" smtClean="0"/>
              <a:pPr/>
              <a:t>‹#›</a:t>
            </a:fld>
            <a:endParaRPr lang="id-ID"/>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id-ID" dirty="0" smtClean="0"/>
              <a:t>Hariri, se.,m.ak</a:t>
            </a:r>
          </a:p>
          <a:p>
            <a:r>
              <a:rPr lang="id-ID" dirty="0" smtClean="0"/>
              <a:t>Universitas islam malang</a:t>
            </a:r>
          </a:p>
          <a:p>
            <a:r>
              <a:rPr lang="id-ID" dirty="0" smtClean="0"/>
              <a:t>2016</a:t>
            </a:r>
            <a:endParaRPr lang="id-ID" dirty="0"/>
          </a:p>
        </p:txBody>
      </p:sp>
      <p:sp>
        <p:nvSpPr>
          <p:cNvPr id="2" name="Title 1"/>
          <p:cNvSpPr>
            <a:spLocks noGrp="1"/>
          </p:cNvSpPr>
          <p:nvPr>
            <p:ph type="ctrTitle"/>
          </p:nvPr>
        </p:nvSpPr>
        <p:spPr/>
        <p:txBody>
          <a:bodyPr>
            <a:normAutofit/>
          </a:bodyPr>
          <a:lstStyle/>
          <a:p>
            <a:r>
              <a:rPr lang="id-ID" sz="5400" b="1" dirty="0" smtClean="0"/>
              <a:t>HUBUNGAN</a:t>
            </a:r>
            <a:br>
              <a:rPr lang="id-ID" sz="5400" b="1" dirty="0" smtClean="0"/>
            </a:br>
            <a:r>
              <a:rPr lang="id-ID" sz="5400" b="1" dirty="0" smtClean="0"/>
              <a:t>Cost-Volume-Profit</a:t>
            </a:r>
            <a:endParaRPr lang="id-ID" sz="5400" b="1" dirty="0"/>
          </a:p>
        </p:txBody>
      </p:sp>
      <p:sp>
        <p:nvSpPr>
          <p:cNvPr id="4" name="Oval 3"/>
          <p:cNvSpPr/>
          <p:nvPr/>
        </p:nvSpPr>
        <p:spPr>
          <a:xfrm>
            <a:off x="285720" y="214290"/>
            <a:ext cx="1357322" cy="6429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Pert 3</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pPr>
              <a:buNone/>
            </a:pPr>
            <a:r>
              <a:rPr lang="id-ID" dirty="0" smtClean="0"/>
              <a:t>Karena dengan jumlah BEP unit, laba operasi dengan definisi nol, didapat:</a:t>
            </a:r>
          </a:p>
          <a:p>
            <a:r>
              <a:rPr lang="id-ID" dirty="0" smtClean="0"/>
              <a:t>Biaya tetap</a:t>
            </a:r>
          </a:p>
          <a:p>
            <a:endParaRPr lang="id-ID" dirty="0" smtClean="0"/>
          </a:p>
          <a:p>
            <a:r>
              <a:rPr lang="id-ID" dirty="0" smtClean="0"/>
              <a:t>Jumlah unit titik impas</a:t>
            </a:r>
          </a:p>
          <a:p>
            <a:endParaRPr lang="id-ID" dirty="0" smtClean="0"/>
          </a:p>
          <a:p>
            <a:r>
              <a:rPr lang="id-ID" dirty="0" smtClean="0"/>
              <a:t>Marjin kontribusi unit</a:t>
            </a:r>
          </a:p>
          <a:p>
            <a:pPr>
              <a:buNone/>
            </a:pPr>
            <a:endParaRPr lang="id-ID" dirty="0" smtClean="0"/>
          </a:p>
          <a:p>
            <a:pPr>
              <a:buNone/>
            </a:pPr>
            <a:endParaRPr lang="id-ID" dirty="0"/>
          </a:p>
        </p:txBody>
      </p:sp>
      <p:sp>
        <p:nvSpPr>
          <p:cNvPr id="4" name="Rounded Rectangle 3"/>
          <p:cNvSpPr/>
          <p:nvPr/>
        </p:nvSpPr>
        <p:spPr>
          <a:xfrm>
            <a:off x="714348" y="2928934"/>
            <a:ext cx="7500990"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Marjin kontribusi unit x Jumlah unit titik impas = Biaya tetap</a:t>
            </a:r>
            <a:endParaRPr lang="id-ID" dirty="0"/>
          </a:p>
        </p:txBody>
      </p:sp>
      <p:sp>
        <p:nvSpPr>
          <p:cNvPr id="5" name="Rounded Rectangle 4"/>
          <p:cNvSpPr/>
          <p:nvPr/>
        </p:nvSpPr>
        <p:spPr>
          <a:xfrm>
            <a:off x="714348" y="3929066"/>
            <a:ext cx="7500990"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Jumlah unit titik impas = Biaya tetap/Marjin kontribusi unit</a:t>
            </a:r>
            <a:endParaRPr lang="id-ID" dirty="0"/>
          </a:p>
        </p:txBody>
      </p:sp>
      <p:sp>
        <p:nvSpPr>
          <p:cNvPr id="6" name="Rounded Rectangle 5"/>
          <p:cNvSpPr/>
          <p:nvPr/>
        </p:nvSpPr>
        <p:spPr>
          <a:xfrm>
            <a:off x="714348" y="4929198"/>
            <a:ext cx="7500990"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Marjin kontribusi unit = Harga jual – Biaya variabel unit</a:t>
            </a:r>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a:xfrm>
            <a:off x="301752" y="1527048"/>
            <a:ext cx="8503920" cy="4902348"/>
          </a:xfrm>
        </p:spPr>
        <p:txBody>
          <a:bodyPr>
            <a:normAutofit fontScale="92500" lnSpcReduction="20000"/>
          </a:bodyPr>
          <a:lstStyle/>
          <a:p>
            <a:r>
              <a:rPr lang="id-ID" b="1" dirty="0" smtClean="0"/>
              <a:t>Metode Grafik</a:t>
            </a:r>
          </a:p>
          <a:p>
            <a:pPr marL="514350" indent="-514350">
              <a:buFont typeface="+mj-lt"/>
              <a:buAutoNum type="arabicPeriod"/>
            </a:pPr>
            <a:r>
              <a:rPr lang="id-ID" dirty="0" smtClean="0"/>
              <a:t>Garis biaya total, merupakan penjumlahan dari biaya tetap dan biaya variabel.</a:t>
            </a:r>
          </a:p>
          <a:p>
            <a:pPr marL="514350" indent="-514350">
              <a:buFont typeface="+mj-lt"/>
              <a:buAutoNum type="arabicPeriod"/>
            </a:pPr>
            <a:r>
              <a:rPr lang="id-ID" dirty="0" smtClean="0"/>
              <a:t>Garis pendapatan total, titik awal yang mudah adalah pendapatan nol pada tingkat keluaran nol.</a:t>
            </a:r>
          </a:p>
          <a:p>
            <a:pPr marL="514350" indent="-514350">
              <a:buNone/>
            </a:pPr>
            <a:r>
              <a:rPr lang="id-ID" dirty="0" smtClean="0"/>
              <a:t>Pendekatan grafik dilakukan dengan menggambarkan unsur-unsur biaya dan penghasilan kedalam sebuah gambar grafik. Dalam gambar tersebut akan terlihat garis-garis biaya tetap, biaya total yang menggambarkan jumlah biaya tetap dan biaya variabel, dan garis penghasilan penjualan. Besarnya volume produksi/penjualan dalam unit digambarkan pada sumbu horizontal (sumbu X) dan besarnya biaya dan penghasilan penjualan digambarkan pada sumbu vertikal (sumbu Y).</a:t>
            </a:r>
          </a:p>
          <a:p>
            <a:pPr marL="514350" indent="-514350">
              <a:buFont typeface="+mj-lt"/>
              <a:buAutoNum type="arabicPeriod"/>
            </a:pPr>
            <a:endParaRPr lang="id-ID"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Asumsi-Asumsi CVP</a:t>
            </a:r>
            <a:endParaRPr lang="id-ID" dirty="0"/>
          </a:p>
        </p:txBody>
      </p:sp>
      <p:sp>
        <p:nvSpPr>
          <p:cNvPr id="3" name="Content Placeholder 2"/>
          <p:cNvSpPr>
            <a:spLocks noGrp="1"/>
          </p:cNvSpPr>
          <p:nvPr>
            <p:ph sz="quarter" idx="1"/>
          </p:nvPr>
        </p:nvSpPr>
        <p:spPr>
          <a:xfrm>
            <a:off x="301752" y="1527048"/>
            <a:ext cx="8503920" cy="4902348"/>
          </a:xfrm>
        </p:spPr>
        <p:txBody>
          <a:bodyPr>
            <a:normAutofit fontScale="85000" lnSpcReduction="20000"/>
          </a:bodyPr>
          <a:lstStyle/>
          <a:p>
            <a:pPr marL="514350" indent="-514350">
              <a:buFont typeface="+mj-lt"/>
              <a:buAutoNum type="arabicPeriod"/>
            </a:pPr>
            <a:r>
              <a:rPr lang="id-ID" dirty="0" smtClean="0"/>
              <a:t>Biaya total dapat dibagi menjadi komponen tetap dan komponen yang variabel terhadap pemicu yang berkaitan dengan keluaran (seperti unit yang diproduksi atau unit yang dijual).</a:t>
            </a:r>
          </a:p>
          <a:p>
            <a:pPr marL="514350" indent="-514350">
              <a:buFont typeface="+mj-lt"/>
              <a:buAutoNum type="arabicPeriod"/>
            </a:pPr>
            <a:r>
              <a:rPr lang="id-ID" dirty="0" smtClean="0"/>
              <a:t>Perilaku pendapatan total dan biaya total adalah linier (garis lurus) sehubungan dengan unit keluaran didalam kisaran yang relevan.</a:t>
            </a:r>
          </a:p>
          <a:p>
            <a:pPr marL="514350" indent="-514350">
              <a:buFont typeface="+mj-lt"/>
              <a:buAutoNum type="arabicPeriod"/>
            </a:pPr>
            <a:r>
              <a:rPr lang="id-ID" dirty="0" smtClean="0"/>
              <a:t>Tidak ada ketidakpastian mengenai biaya, pendapatan, dan kuantitas keluaran yang digunakan.</a:t>
            </a:r>
          </a:p>
          <a:p>
            <a:pPr marL="514350" indent="-514350">
              <a:buFont typeface="+mj-lt"/>
              <a:buAutoNum type="arabicPeriod"/>
            </a:pPr>
            <a:r>
              <a:rPr lang="id-ID" dirty="0" smtClean="0"/>
              <a:t>Analisa apakah mencakup produk tunggal atau menganggap bahwa bauran penjualan dari produk tertentu tetap konstan sebagai tingkat dari perubahan unit total yang dijual.</a:t>
            </a:r>
          </a:p>
          <a:p>
            <a:pPr marL="514350" indent="-514350">
              <a:buFont typeface="+mj-lt"/>
              <a:buAutoNum type="arabicPeriod"/>
            </a:pPr>
            <a:r>
              <a:rPr lang="id-ID" dirty="0" smtClean="0"/>
              <a:t>Seluruh pendapatan dan biaya dapat ditambahkan dan dibandingkan tanpa memperhitungkan nilai waktu dari uang.</a:t>
            </a:r>
            <a:endParaRPr lang="id-ID"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Ketidakpastian dan Analisis Sensitifitas</a:t>
            </a:r>
            <a:endParaRPr lang="id-ID" dirty="0"/>
          </a:p>
        </p:txBody>
      </p:sp>
      <p:sp>
        <p:nvSpPr>
          <p:cNvPr id="3" name="Content Placeholder 2"/>
          <p:cNvSpPr>
            <a:spLocks noGrp="1"/>
          </p:cNvSpPr>
          <p:nvPr>
            <p:ph sz="quarter" idx="1"/>
          </p:nvPr>
        </p:nvSpPr>
        <p:spPr/>
        <p:txBody>
          <a:bodyPr/>
          <a:lstStyle/>
          <a:p>
            <a:r>
              <a:rPr lang="id-ID" dirty="0" smtClean="0"/>
              <a:t>Ketidakpastian </a:t>
            </a:r>
            <a:r>
              <a:rPr lang="id-ID" i="1" dirty="0" smtClean="0"/>
              <a:t>(uncertainty)</a:t>
            </a:r>
            <a:r>
              <a:rPr lang="id-ID" dirty="0" smtClean="0"/>
              <a:t> didefinisikan sebagai kemungkinan bahwa jumlah aktual akan berbeda dari jumlah yang diharapkan.</a:t>
            </a:r>
          </a:p>
          <a:p>
            <a:r>
              <a:rPr lang="id-ID" dirty="0" smtClean="0"/>
              <a:t>Analisis sensitifitas </a:t>
            </a:r>
            <a:r>
              <a:rPr lang="id-ID" i="1" dirty="0" smtClean="0"/>
              <a:t>(sensitivity analysis)</a:t>
            </a:r>
            <a:r>
              <a:rPr lang="id-ID" dirty="0" smtClean="0"/>
              <a:t> adalah teknik “apa-jika” yang menguji bagaimana satu hasil akan berubah kalau data yang diprediksi semula tidak dipenuhi atau kalau ada perubahan asumsi yang mendasarinya.</a:t>
            </a:r>
            <a:endParaRPr lang="id-ID"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Dampak dari Bauran Penjualan</a:t>
            </a:r>
            <a:endParaRPr lang="id-ID" dirty="0"/>
          </a:p>
        </p:txBody>
      </p:sp>
      <p:sp>
        <p:nvSpPr>
          <p:cNvPr id="3" name="Content Placeholder 2"/>
          <p:cNvSpPr>
            <a:spLocks noGrp="1"/>
          </p:cNvSpPr>
          <p:nvPr>
            <p:ph sz="quarter" idx="1"/>
          </p:nvPr>
        </p:nvSpPr>
        <p:spPr/>
        <p:txBody>
          <a:bodyPr/>
          <a:lstStyle/>
          <a:p>
            <a:pPr>
              <a:buNone/>
            </a:pPr>
            <a:r>
              <a:rPr lang="id-ID" dirty="0" smtClean="0"/>
              <a:t>Bauran penjualan </a:t>
            </a:r>
            <a:r>
              <a:rPr lang="id-ID" i="1" dirty="0" smtClean="0"/>
              <a:t>(sales mix)</a:t>
            </a:r>
            <a:r>
              <a:rPr lang="id-ID" dirty="0" smtClean="0"/>
              <a:t> adalah kombinasi relatif dari kuantitas produk atau jasa yang membentuk total penjualan.</a:t>
            </a:r>
          </a:p>
          <a:p>
            <a:pPr>
              <a:buNone/>
            </a:pPr>
            <a:r>
              <a:rPr lang="id-ID" dirty="0" smtClean="0"/>
              <a:t>Kalaupun bauran berubah, target penjualan keseluruhan tetap dapat dicapai. Akan tetapi, dampaknya terhadap laba operasi tergantung kepada bagaimana proporsi semula dari marjin kontribusi rendah atau marjin kontribusi tinggi dari produk bergeser.</a:t>
            </a:r>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Peranan Pajak Penghasilan</a:t>
            </a:r>
            <a:endParaRPr lang="id-ID" dirty="0"/>
          </a:p>
        </p:txBody>
      </p:sp>
      <p:sp>
        <p:nvSpPr>
          <p:cNvPr id="3" name="Content Placeholder 2"/>
          <p:cNvSpPr>
            <a:spLocks noGrp="1"/>
          </p:cNvSpPr>
          <p:nvPr>
            <p:ph sz="quarter" idx="1"/>
          </p:nvPr>
        </p:nvSpPr>
        <p:spPr>
          <a:xfrm>
            <a:off x="301752" y="1527048"/>
            <a:ext cx="8503920" cy="4902348"/>
          </a:xfrm>
        </p:spPr>
        <p:txBody>
          <a:bodyPr>
            <a:normAutofit/>
          </a:bodyPr>
          <a:lstStyle/>
          <a:p>
            <a:r>
              <a:rPr lang="id-ID" dirty="0" smtClean="0"/>
              <a:t>Target laba operasi sehingga menghitung pajak penghasilan dengan metode persamaan:</a:t>
            </a:r>
          </a:p>
          <a:p>
            <a:endParaRPr lang="id-ID" dirty="0" smtClean="0"/>
          </a:p>
          <a:p>
            <a:endParaRPr lang="id-ID" dirty="0" smtClean="0"/>
          </a:p>
          <a:p>
            <a:endParaRPr lang="id-ID" dirty="0" smtClean="0"/>
          </a:p>
          <a:p>
            <a:pPr>
              <a:buNone/>
            </a:pPr>
            <a:endParaRPr lang="id-ID" dirty="0" smtClean="0"/>
          </a:p>
          <a:p>
            <a:r>
              <a:rPr lang="id-ID" dirty="0" smtClean="0"/>
              <a:t>Jadi, dengan mempertibangkan pajak penghasilan, metode persamaan menghasilkan:</a:t>
            </a:r>
          </a:p>
          <a:p>
            <a:pPr>
              <a:buNone/>
            </a:pPr>
            <a:endParaRPr lang="id-ID" dirty="0" smtClean="0"/>
          </a:p>
          <a:p>
            <a:pPr>
              <a:buNone/>
            </a:pPr>
            <a:r>
              <a:rPr lang="id-ID" dirty="0" smtClean="0"/>
              <a:t>	</a:t>
            </a:r>
            <a:endParaRPr lang="id-ID" dirty="0"/>
          </a:p>
        </p:txBody>
      </p:sp>
      <p:sp>
        <p:nvSpPr>
          <p:cNvPr id="4" name="Rounded Rectangle 3"/>
          <p:cNvSpPr/>
          <p:nvPr/>
        </p:nvSpPr>
        <p:spPr>
          <a:xfrm>
            <a:off x="714348" y="2500306"/>
            <a:ext cx="7715304"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Pendapatan – Biaya variabel – Biaya tetap = Laba operasi</a:t>
            </a:r>
            <a:endParaRPr lang="id-ID" dirty="0"/>
          </a:p>
        </p:txBody>
      </p:sp>
      <p:sp>
        <p:nvSpPr>
          <p:cNvPr id="5" name="Rounded Rectangle 4"/>
          <p:cNvSpPr/>
          <p:nvPr/>
        </p:nvSpPr>
        <p:spPr>
          <a:xfrm>
            <a:off x="714348" y="3143248"/>
            <a:ext cx="7715304" cy="12144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Target laba bersih	 = (Laba operasi) – [(laba operasi) (tarif pajak)] </a:t>
            </a:r>
          </a:p>
          <a:p>
            <a:pPr algn="ctr"/>
            <a:r>
              <a:rPr lang="id-ID" dirty="0" smtClean="0"/>
              <a:t>         = (Laba operasi) (1 – Tarif pajak)</a:t>
            </a:r>
          </a:p>
          <a:p>
            <a:pPr algn="ctr"/>
            <a:r>
              <a:rPr lang="id-ID" dirty="0" smtClean="0"/>
              <a:t>Laba operasi = Target laba bersih/1 – Tarif pajak</a:t>
            </a:r>
            <a:endParaRPr lang="id-ID" dirty="0"/>
          </a:p>
        </p:txBody>
      </p:sp>
      <p:sp>
        <p:nvSpPr>
          <p:cNvPr id="6" name="Rectangle 5"/>
          <p:cNvSpPr/>
          <p:nvPr/>
        </p:nvSpPr>
        <p:spPr>
          <a:xfrm>
            <a:off x="357158" y="5429264"/>
            <a:ext cx="8358246"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Pendapatan – Biaya variabel – Biaya tetap = Target laba bersih/1 – Tarif pajak</a:t>
            </a:r>
            <a:endParaRPr lang="id-ID"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Marjin Kontribusi dan Marjin Kotor</a:t>
            </a:r>
            <a:endParaRPr lang="id-ID" dirty="0"/>
          </a:p>
        </p:txBody>
      </p:sp>
      <p:sp>
        <p:nvSpPr>
          <p:cNvPr id="3" name="Content Placeholder 2"/>
          <p:cNvSpPr>
            <a:spLocks noGrp="1"/>
          </p:cNvSpPr>
          <p:nvPr>
            <p:ph sz="quarter" idx="1"/>
          </p:nvPr>
        </p:nvSpPr>
        <p:spPr/>
        <p:txBody>
          <a:bodyPr/>
          <a:lstStyle/>
          <a:p>
            <a:pPr>
              <a:buNone/>
            </a:pPr>
            <a:r>
              <a:rPr lang="id-ID" dirty="0" smtClean="0"/>
              <a:t>Marjin kontribusi	= Pendapatan – Seluruh biaya yang 				    bervariasi sehubungan dengan 				    pemicu yang berkaitan dengan 				    keluaran.</a:t>
            </a:r>
          </a:p>
          <a:p>
            <a:pPr>
              <a:buNone/>
            </a:pPr>
            <a:r>
              <a:rPr lang="id-ID" dirty="0" smtClean="0"/>
              <a:t>Marjin kotor	= Pendapatan – HPP</a:t>
            </a:r>
            <a:endParaRPr lang="id-ID"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Soal</a:t>
            </a:r>
            <a:endParaRPr lang="id-ID" dirty="0"/>
          </a:p>
        </p:txBody>
      </p:sp>
      <p:sp>
        <p:nvSpPr>
          <p:cNvPr id="3" name="Content Placeholder 2"/>
          <p:cNvSpPr>
            <a:spLocks noGrp="1"/>
          </p:cNvSpPr>
          <p:nvPr>
            <p:ph sz="quarter" idx="1"/>
          </p:nvPr>
        </p:nvSpPr>
        <p:spPr/>
        <p:txBody>
          <a:bodyPr>
            <a:normAutofit fontScale="92500"/>
          </a:bodyPr>
          <a:lstStyle/>
          <a:p>
            <a:pPr>
              <a:buNone/>
            </a:pPr>
            <a:r>
              <a:rPr lang="id-ID" dirty="0" smtClean="0"/>
              <a:t>Bayu Electrik merencanakan untuk menjual Do-All, suatu paket perangkat lunak, pada pameran komputer selama dua hari di Jakarta. Bayu dapat membeli perangkat lunak ini dari pedagang besar perangkat lunak dengan harga Rp.240.000 per paket dengan hak untuk mengembalikan seluruh unit yang tidak terjual. Unit (paket) akan dijual dengan harga Rp.400.000 per unit. Bayu telah membayar Rp.4.000.000 kepada Computer Convention, untuk sewa pemeran dua hari. </a:t>
            </a:r>
          </a:p>
          <a:p>
            <a:pPr>
              <a:buNone/>
            </a:pPr>
            <a:r>
              <a:rPr lang="id-ID" dirty="0" smtClean="0"/>
              <a:t>Berapa kuantitas unit yang harus dijual agar dapat BEP? Dengan anggapan tidak ada biaya lain. </a:t>
            </a:r>
            <a:endParaRPr lang="id-ID"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r>
              <a:rPr lang="id-ID" dirty="0" smtClean="0"/>
              <a:t>Metode Persamaan</a:t>
            </a:r>
          </a:p>
          <a:p>
            <a:pPr>
              <a:buNone/>
            </a:pPr>
            <a:r>
              <a:rPr lang="id-ID" sz="2000" dirty="0" smtClean="0"/>
              <a:t>	Rp.400.000N – Rp.240.000N – Rp.4 jt	= 0</a:t>
            </a:r>
          </a:p>
          <a:p>
            <a:pPr>
              <a:buNone/>
            </a:pPr>
            <a:r>
              <a:rPr lang="id-ID" sz="2000" dirty="0" smtClean="0"/>
              <a:t>					Rp.160.000N	= Rp.4 jt</a:t>
            </a:r>
          </a:p>
          <a:p>
            <a:pPr>
              <a:buNone/>
            </a:pPr>
            <a:r>
              <a:rPr lang="id-ID" sz="2000" dirty="0" smtClean="0"/>
              <a:t>						       N	= Rp.4 jt / Rp.160.000</a:t>
            </a:r>
          </a:p>
          <a:p>
            <a:pPr>
              <a:buNone/>
            </a:pPr>
            <a:r>
              <a:rPr lang="id-ID" sz="2000" dirty="0" smtClean="0"/>
              <a:t>						      	= 25 unit</a:t>
            </a:r>
            <a:endParaRPr lang="id-ID"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r>
              <a:rPr lang="id-ID" dirty="0" smtClean="0"/>
              <a:t>Metode Marjin Kontribusi</a:t>
            </a:r>
          </a:p>
          <a:p>
            <a:pPr>
              <a:buNone/>
            </a:pPr>
            <a:r>
              <a:rPr lang="id-ID" dirty="0" smtClean="0"/>
              <a:t>	Dalam contoh, biaya tetap adalah Rp.4 jt dan marjin kontribusi unit adalah Rp.160.000</a:t>
            </a:r>
          </a:p>
          <a:p>
            <a:pPr>
              <a:buNone/>
            </a:pPr>
            <a:r>
              <a:rPr lang="id-ID" dirty="0" smtClean="0"/>
              <a:t>	Rp.400.000 – Rp.240.000 = Rp.160.000</a:t>
            </a:r>
          </a:p>
          <a:p>
            <a:pPr>
              <a:buNone/>
            </a:pPr>
            <a:r>
              <a:rPr lang="id-ID" dirty="0" smtClean="0"/>
              <a:t>Dengan demikian:</a:t>
            </a:r>
          </a:p>
          <a:p>
            <a:pPr>
              <a:buNone/>
            </a:pPr>
            <a:r>
              <a:rPr lang="id-ID" dirty="0" smtClean="0"/>
              <a:t>	Jumlah unit titik impas = (Rp.4 jt / Rp.160.000)</a:t>
            </a:r>
          </a:p>
          <a:p>
            <a:pPr>
              <a:buNone/>
            </a:pPr>
            <a:r>
              <a:rPr lang="id-ID" dirty="0" smtClean="0"/>
              <a:t>					   = 25 unit</a:t>
            </a:r>
            <a:endParaRPr lang="id-ID"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85822"/>
          </a:xfrm>
        </p:spPr>
        <p:txBody>
          <a:bodyPr>
            <a:normAutofit fontScale="90000"/>
          </a:bodyPr>
          <a:lstStyle/>
          <a:p>
            <a:r>
              <a:rPr lang="id-ID" dirty="0" smtClean="0"/>
              <a:t>Pemicu Biaya dan Pemicu Pendapatan: </a:t>
            </a:r>
            <a:br>
              <a:rPr lang="id-ID" dirty="0" smtClean="0"/>
            </a:br>
            <a:r>
              <a:rPr lang="id-ID" dirty="0" smtClean="0"/>
              <a:t>Bentuk Umum dan Bentuk Khusus</a:t>
            </a:r>
            <a:endParaRPr lang="id-ID" dirty="0"/>
          </a:p>
        </p:txBody>
      </p:sp>
      <p:sp>
        <p:nvSpPr>
          <p:cNvPr id="3" name="Content Placeholder 2"/>
          <p:cNvSpPr>
            <a:spLocks noGrp="1"/>
          </p:cNvSpPr>
          <p:nvPr>
            <p:ph sz="quarter" idx="1"/>
          </p:nvPr>
        </p:nvSpPr>
        <p:spPr/>
        <p:txBody>
          <a:bodyPr/>
          <a:lstStyle/>
          <a:p>
            <a:r>
              <a:rPr lang="id-ID" dirty="0" smtClean="0"/>
              <a:t>Pemicu biaya </a:t>
            </a:r>
            <a:r>
              <a:rPr lang="id-ID" i="1" dirty="0" smtClean="0"/>
              <a:t>(cost driver)</a:t>
            </a:r>
            <a:r>
              <a:rPr lang="id-ID" dirty="0" smtClean="0"/>
              <a:t> sebagai setiap faktor yang mempengaruhi biaya_yakni, satu perubahan dalam pemicu biaya akan menyebabkan perubahan dalam biaya total dari objek biaya yang terkait.</a:t>
            </a:r>
          </a:p>
          <a:p>
            <a:r>
              <a:rPr lang="id-ID" dirty="0" smtClean="0"/>
              <a:t>Pemicu pendapatan </a:t>
            </a:r>
            <a:r>
              <a:rPr lang="id-ID" i="1" dirty="0" smtClean="0"/>
              <a:t>(revenue driver)</a:t>
            </a:r>
            <a:r>
              <a:rPr lang="id-ID" dirty="0" smtClean="0"/>
              <a:t> adalah setiap faktor (seperti unit yang dijual) yang mempengaruhi pendapatan.</a:t>
            </a:r>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Lanjutan....</a:t>
            </a:r>
            <a:endParaRPr lang="id-ID" dirty="0"/>
          </a:p>
        </p:txBody>
      </p:sp>
      <p:sp>
        <p:nvSpPr>
          <p:cNvPr id="3" name="Content Placeholder 2"/>
          <p:cNvSpPr>
            <a:spLocks noGrp="1"/>
          </p:cNvSpPr>
          <p:nvPr>
            <p:ph sz="quarter" idx="1"/>
          </p:nvPr>
        </p:nvSpPr>
        <p:spPr/>
        <p:txBody>
          <a:bodyPr/>
          <a:lstStyle/>
          <a:p>
            <a:pPr>
              <a:buNone/>
            </a:pPr>
            <a:r>
              <a:rPr lang="id-ID" dirty="0" smtClean="0"/>
              <a:t>Laporan laba kontribusi yang dapat digunakan untuk mengkonfirmasi perhitungan titik impas:</a:t>
            </a:r>
          </a:p>
          <a:p>
            <a:pPr>
              <a:buNone/>
            </a:pPr>
            <a:endParaRPr lang="id-ID" dirty="0" smtClean="0"/>
          </a:p>
          <a:p>
            <a:pPr>
              <a:buNone/>
            </a:pPr>
            <a:r>
              <a:rPr lang="id-ID" dirty="0" smtClean="0"/>
              <a:t>	</a:t>
            </a:r>
            <a:r>
              <a:rPr lang="id-ID" sz="2000" dirty="0" smtClean="0"/>
              <a:t>Pendapatan Rp.400.000 x 25 unit		Rp.10.000.000</a:t>
            </a:r>
          </a:p>
          <a:p>
            <a:pPr>
              <a:buNone/>
            </a:pPr>
            <a:r>
              <a:rPr lang="id-ID" sz="2000" dirty="0" smtClean="0"/>
              <a:t>	Biaya variabel Rp.240.000 x 25 unit		         6.000.000</a:t>
            </a:r>
          </a:p>
          <a:p>
            <a:pPr>
              <a:buNone/>
            </a:pPr>
            <a:r>
              <a:rPr lang="id-ID" sz="2000" dirty="0" smtClean="0"/>
              <a:t>	Marjin kontribusi Rp.160.000 x 25 unit	         4.000.000</a:t>
            </a:r>
          </a:p>
          <a:p>
            <a:pPr>
              <a:buNone/>
            </a:pPr>
            <a:r>
              <a:rPr lang="id-ID" sz="2000" dirty="0" smtClean="0"/>
              <a:t>	Biaya tetap					         4.000.000</a:t>
            </a:r>
          </a:p>
          <a:p>
            <a:pPr>
              <a:buNone/>
            </a:pPr>
            <a:r>
              <a:rPr lang="id-ID" sz="2000" dirty="0" smtClean="0"/>
              <a:t>		Laba operasi					           0	</a:t>
            </a:r>
            <a:endParaRPr lang="id-ID" sz="2000" dirty="0"/>
          </a:p>
        </p:txBody>
      </p:sp>
      <p:cxnSp>
        <p:nvCxnSpPr>
          <p:cNvPr id="5" name="Straight Connector 4"/>
          <p:cNvCxnSpPr/>
          <p:nvPr/>
        </p:nvCxnSpPr>
        <p:spPr>
          <a:xfrm>
            <a:off x="5857884" y="3786190"/>
            <a:ext cx="18573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857884" y="4498982"/>
            <a:ext cx="1857388"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r>
              <a:rPr lang="id-ID" dirty="0" smtClean="0"/>
              <a:t>Metode Grafik</a:t>
            </a:r>
          </a:p>
          <a:p>
            <a:pPr>
              <a:buNone/>
            </a:pPr>
            <a:endParaRPr lang="id-ID" dirty="0"/>
          </a:p>
        </p:txBody>
      </p:sp>
      <p:pic>
        <p:nvPicPr>
          <p:cNvPr id="4" name="Picture 3" descr="http://3.bp.blogspot.com/-gC63g-QarGU/VMicdzZ2JUI/AAAAAAAAAg4/c1jNL7VYIFI/s1600/Picture1.jpg"/>
          <p:cNvPicPr/>
          <p:nvPr/>
        </p:nvPicPr>
        <p:blipFill>
          <a:blip r:embed="rId2"/>
          <a:srcRect/>
          <a:stretch>
            <a:fillRect/>
          </a:stretch>
        </p:blipFill>
        <p:spPr bwMode="auto">
          <a:xfrm>
            <a:off x="785786" y="2194426"/>
            <a:ext cx="6929486" cy="40920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Lanjutan...</a:t>
            </a:r>
            <a:endParaRPr lang="id-ID" dirty="0"/>
          </a:p>
        </p:txBody>
      </p:sp>
      <p:sp>
        <p:nvSpPr>
          <p:cNvPr id="3" name="Content Placeholder 2"/>
          <p:cNvSpPr>
            <a:spLocks noGrp="1"/>
          </p:cNvSpPr>
          <p:nvPr>
            <p:ph sz="quarter" idx="1"/>
          </p:nvPr>
        </p:nvSpPr>
        <p:spPr/>
        <p:txBody>
          <a:bodyPr/>
          <a:lstStyle/>
          <a:p>
            <a:pPr>
              <a:buNone/>
            </a:pPr>
            <a:r>
              <a:rPr lang="id-ID" dirty="0" smtClean="0"/>
              <a:t>Penentuan break even point pada grafik, yaitu pada titik dimana terjadi persilangan antara garis penghasilan penjualan dengan garis biaya total. dan Apabila titik tersebut kita tarik garis lurus vertikal ke bawah sampai sumbu X akan tampak besarnya break even point dalam unit. dan Kalau titik itu ditarik garis lurus horizontal ke samping sampai sumbu Y, akan tampak besarnya break even point dalam rupiah.</a:t>
            </a:r>
            <a:endParaRPr lang="id-ID"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r>
              <a:rPr lang="id-ID" dirty="0" smtClean="0"/>
              <a:t>Target Laba Operasi</a:t>
            </a:r>
          </a:p>
          <a:p>
            <a:pPr>
              <a:buNone/>
            </a:pPr>
            <a:r>
              <a:rPr lang="id-ID" dirty="0" smtClean="0"/>
              <a:t>	Berapa banyak unit harus dijual untuk menghasilkan laba operasi sebesar Rp.2.400.000</a:t>
            </a:r>
          </a:p>
          <a:p>
            <a:pPr>
              <a:buNone/>
            </a:pPr>
            <a:r>
              <a:rPr lang="id-ID" dirty="0" smtClean="0"/>
              <a:t>Metode Persamaan:</a:t>
            </a:r>
          </a:p>
          <a:p>
            <a:pPr>
              <a:buNone/>
            </a:pPr>
            <a:r>
              <a:rPr lang="id-ID" sz="2000" dirty="0" smtClean="0"/>
              <a:t>Jika N = jumlah unit yang dijual untuk menghasilkan target laba operasi</a:t>
            </a:r>
          </a:p>
          <a:p>
            <a:pPr>
              <a:buNone/>
            </a:pPr>
            <a:r>
              <a:rPr lang="id-ID" sz="2000" dirty="0" smtClean="0"/>
              <a:t>	Pendapatan – Biaya variabel – Biaya tetap = Target laba operasi</a:t>
            </a:r>
          </a:p>
          <a:p>
            <a:pPr>
              <a:buNone/>
            </a:pPr>
            <a:r>
              <a:rPr lang="id-ID" sz="2000" dirty="0" smtClean="0"/>
              <a:t>	Rp.400.000N – Rp.240.000N – Rp.4 jt	= Rp.2.400.000</a:t>
            </a:r>
          </a:p>
          <a:p>
            <a:pPr>
              <a:buNone/>
            </a:pPr>
            <a:r>
              <a:rPr lang="id-ID" sz="2000" dirty="0" smtClean="0"/>
              <a:t>					Rp.160.000N	= Rp.4 jt + Rp.2,4 jt</a:t>
            </a:r>
          </a:p>
          <a:p>
            <a:pPr>
              <a:buNone/>
            </a:pPr>
            <a:r>
              <a:rPr lang="id-ID" sz="2000" dirty="0" smtClean="0"/>
              <a:t>					Rp.160.000N	= Rp.6,4 jt</a:t>
            </a:r>
          </a:p>
          <a:p>
            <a:pPr>
              <a:buNone/>
            </a:pPr>
            <a:r>
              <a:rPr lang="id-ID" sz="2000" dirty="0" smtClean="0"/>
              <a:t>						       N	= Rp.6,4 jt / Rp.160.000</a:t>
            </a:r>
          </a:p>
          <a:p>
            <a:pPr>
              <a:buNone/>
            </a:pPr>
            <a:r>
              <a:rPr lang="id-ID" sz="2000" dirty="0" smtClean="0"/>
              <a:t>							= 40 unit</a:t>
            </a:r>
            <a:endParaRPr lang="id-ID" sz="2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Lanjutan...</a:t>
            </a:r>
            <a:endParaRPr lang="id-ID" dirty="0"/>
          </a:p>
        </p:txBody>
      </p:sp>
      <p:sp>
        <p:nvSpPr>
          <p:cNvPr id="3" name="Content Placeholder 2"/>
          <p:cNvSpPr>
            <a:spLocks noGrp="1"/>
          </p:cNvSpPr>
          <p:nvPr>
            <p:ph sz="quarter" idx="1"/>
          </p:nvPr>
        </p:nvSpPr>
        <p:spPr/>
        <p:txBody>
          <a:bodyPr/>
          <a:lstStyle/>
          <a:p>
            <a:pPr>
              <a:buNone/>
            </a:pPr>
            <a:r>
              <a:rPr lang="id-ID" dirty="0" smtClean="0"/>
              <a:t>Metode Marjin Kontribusi</a:t>
            </a:r>
          </a:p>
          <a:p>
            <a:pPr>
              <a:buNone/>
            </a:pPr>
            <a:r>
              <a:rPr lang="id-ID" dirty="0" smtClean="0"/>
              <a:t>	</a:t>
            </a:r>
            <a:r>
              <a:rPr lang="id-ID" sz="2000" dirty="0" smtClean="0"/>
              <a:t>	          N	= Rp.4 jt + Rp.2,4 jt</a:t>
            </a:r>
          </a:p>
          <a:p>
            <a:pPr>
              <a:buNone/>
            </a:pPr>
            <a:r>
              <a:rPr lang="id-ID" sz="2000" dirty="0" smtClean="0"/>
              <a:t>			         Rp.160.000</a:t>
            </a:r>
          </a:p>
          <a:p>
            <a:pPr>
              <a:buNone/>
            </a:pPr>
            <a:r>
              <a:rPr lang="id-ID" sz="2000" dirty="0" smtClean="0"/>
              <a:t>	Rp.160.000N	= Rp.6,4 jt</a:t>
            </a:r>
          </a:p>
          <a:p>
            <a:pPr>
              <a:buNone/>
            </a:pPr>
            <a:r>
              <a:rPr lang="id-ID" sz="2000" dirty="0" smtClean="0"/>
              <a:t>		           N	= Rp.6,4 jt / Rp.160.000 = 40 unit</a:t>
            </a:r>
          </a:p>
          <a:p>
            <a:pPr>
              <a:buNone/>
            </a:pPr>
            <a:r>
              <a:rPr lang="id-ID" sz="2000" dirty="0" smtClean="0"/>
              <a:t>Pembuktian:</a:t>
            </a:r>
          </a:p>
          <a:p>
            <a:pPr>
              <a:buNone/>
            </a:pPr>
            <a:r>
              <a:rPr lang="id-ID" sz="2000" dirty="0" smtClean="0"/>
              <a:t>	Pendapatan Rp.400.000 x 40 unit		Rp.16   juta</a:t>
            </a:r>
          </a:p>
          <a:p>
            <a:pPr>
              <a:buNone/>
            </a:pPr>
            <a:r>
              <a:rPr lang="id-ID" sz="2000" dirty="0" smtClean="0"/>
              <a:t>	Biaya variabel Rp.240.000 x 40 unit		       9,6 juta</a:t>
            </a:r>
          </a:p>
          <a:p>
            <a:pPr>
              <a:buNone/>
            </a:pPr>
            <a:r>
              <a:rPr lang="id-ID" sz="2000" dirty="0" smtClean="0"/>
              <a:t>	Marjin kontribusi				       6,4 juta</a:t>
            </a:r>
          </a:p>
          <a:p>
            <a:pPr>
              <a:buNone/>
            </a:pPr>
            <a:r>
              <a:rPr lang="id-ID" sz="2000" dirty="0" smtClean="0"/>
              <a:t>	Biaya tetap					       4    juta</a:t>
            </a:r>
          </a:p>
          <a:p>
            <a:pPr>
              <a:buNone/>
            </a:pPr>
            <a:r>
              <a:rPr lang="id-ID" sz="2000" dirty="0" smtClean="0"/>
              <a:t>		Laba operasi				Rp.2,4  juta</a:t>
            </a:r>
            <a:endParaRPr lang="id-ID" sz="2000" dirty="0"/>
          </a:p>
        </p:txBody>
      </p:sp>
      <p:cxnSp>
        <p:nvCxnSpPr>
          <p:cNvPr id="5" name="Straight Connector 4"/>
          <p:cNvCxnSpPr/>
          <p:nvPr/>
        </p:nvCxnSpPr>
        <p:spPr>
          <a:xfrm>
            <a:off x="2428860" y="2500306"/>
            <a:ext cx="200026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857884" y="4714884"/>
            <a:ext cx="128588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857884" y="5429264"/>
            <a:ext cx="1285884"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r>
              <a:rPr lang="id-ID" dirty="0" smtClean="0"/>
              <a:t>Peranan Pajak Penghasilan</a:t>
            </a:r>
          </a:p>
          <a:p>
            <a:pPr>
              <a:buNone/>
            </a:pPr>
            <a:r>
              <a:rPr lang="id-ID" dirty="0" smtClean="0"/>
              <a:t>	</a:t>
            </a:r>
            <a:r>
              <a:rPr lang="id-ID" sz="2000" dirty="0" smtClean="0"/>
              <a:t>Dalam target laba operasi, maka laporan laba rugi Perangkat Lunak Do-All, sebagai berikut:</a:t>
            </a:r>
          </a:p>
          <a:p>
            <a:pPr>
              <a:buNone/>
            </a:pPr>
            <a:endParaRPr lang="id-ID" sz="2000" dirty="0" smtClean="0"/>
          </a:p>
          <a:p>
            <a:pPr>
              <a:buNone/>
            </a:pPr>
            <a:r>
              <a:rPr lang="id-ID" sz="2000" dirty="0" smtClean="0"/>
              <a:t>	Pendapatan Rp.200 x 40 unit		Rp.  8.000</a:t>
            </a:r>
          </a:p>
          <a:p>
            <a:pPr>
              <a:buNone/>
            </a:pPr>
            <a:r>
              <a:rPr lang="id-ID" sz="2000" dirty="0" smtClean="0"/>
              <a:t>	Biaya variabel Rp.120 x 40 unit	Rp.  4.800</a:t>
            </a:r>
          </a:p>
          <a:p>
            <a:pPr>
              <a:buNone/>
            </a:pPr>
            <a:r>
              <a:rPr lang="id-ID" sz="2000" dirty="0" smtClean="0"/>
              <a:t>	Marjin kontribusi			Rp.   3.200</a:t>
            </a:r>
          </a:p>
          <a:p>
            <a:pPr>
              <a:buNone/>
            </a:pPr>
            <a:r>
              <a:rPr lang="id-ID" sz="2000" dirty="0" smtClean="0"/>
              <a:t>	Biaya tetap				Rp.   2.000</a:t>
            </a:r>
          </a:p>
          <a:p>
            <a:pPr>
              <a:buNone/>
            </a:pPr>
            <a:r>
              <a:rPr lang="id-ID" sz="2000" dirty="0" smtClean="0"/>
              <a:t>		Laba operasi			Rp.    1.200</a:t>
            </a:r>
          </a:p>
          <a:p>
            <a:pPr>
              <a:buNone/>
            </a:pPr>
            <a:endParaRPr lang="id-ID" sz="2000" dirty="0" smtClean="0"/>
          </a:p>
          <a:p>
            <a:pPr>
              <a:buNone/>
            </a:pPr>
            <a:r>
              <a:rPr lang="id-ID" sz="2000" dirty="0" smtClean="0"/>
              <a:t>	Berapa jumlah unit yang harus dijual untuk mendapatkan laba bersih Rp.1.200 dengan menganggap laba operasi dikenakan pajak 40%?</a:t>
            </a:r>
            <a:endParaRPr lang="id-ID" sz="2000" dirty="0"/>
          </a:p>
        </p:txBody>
      </p:sp>
      <p:cxnSp>
        <p:nvCxnSpPr>
          <p:cNvPr id="5" name="Straight Connector 4"/>
          <p:cNvCxnSpPr/>
          <p:nvPr/>
        </p:nvCxnSpPr>
        <p:spPr>
          <a:xfrm>
            <a:off x="4929190" y="3929066"/>
            <a:ext cx="121444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929190" y="4643446"/>
            <a:ext cx="1214446"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92500" lnSpcReduction="20000"/>
          </a:bodyPr>
          <a:lstStyle/>
          <a:p>
            <a:pPr>
              <a:buNone/>
            </a:pPr>
            <a:r>
              <a:rPr lang="id-ID" sz="2000" dirty="0" smtClean="0"/>
              <a:t>Perhitungan Pajak Penghasilan					</a:t>
            </a:r>
          </a:p>
          <a:p>
            <a:pPr>
              <a:buNone/>
            </a:pPr>
            <a:r>
              <a:rPr lang="id-ID" sz="2000" dirty="0" smtClean="0"/>
              <a:t>					         	    Rp.1.200</a:t>
            </a:r>
          </a:p>
          <a:p>
            <a:pPr>
              <a:buNone/>
            </a:pPr>
            <a:r>
              <a:rPr lang="id-ID" sz="2000" dirty="0" smtClean="0"/>
              <a:t>	Rp.200N – Rp.120N – Rp.2000 	=</a:t>
            </a:r>
          </a:p>
          <a:p>
            <a:pPr>
              <a:buNone/>
            </a:pPr>
            <a:r>
              <a:rPr lang="id-ID" sz="2000" dirty="0" smtClean="0"/>
              <a:t>					           	       1 – 0,4 </a:t>
            </a:r>
          </a:p>
          <a:p>
            <a:pPr>
              <a:buNone/>
            </a:pPr>
            <a:r>
              <a:rPr lang="id-ID" sz="2000" dirty="0" smtClean="0"/>
              <a:t>	Rp.200N – Rp.120N – Rp.2000 	= Rp.2000</a:t>
            </a:r>
          </a:p>
          <a:p>
            <a:pPr>
              <a:buNone/>
            </a:pPr>
            <a:r>
              <a:rPr lang="id-ID" sz="2000" dirty="0" smtClean="0"/>
              <a:t>					Rp.80N	= Rp.4000</a:t>
            </a:r>
          </a:p>
          <a:p>
            <a:pPr>
              <a:buNone/>
            </a:pPr>
            <a:r>
              <a:rPr lang="id-ID" sz="2000" dirty="0" smtClean="0"/>
              <a:t>					           N	= 50 unit</a:t>
            </a:r>
          </a:p>
          <a:p>
            <a:pPr>
              <a:buNone/>
            </a:pPr>
            <a:r>
              <a:rPr lang="id-ID" sz="2000" dirty="0" smtClean="0"/>
              <a:t>Pembuktian:</a:t>
            </a:r>
          </a:p>
          <a:p>
            <a:pPr>
              <a:buNone/>
            </a:pPr>
            <a:r>
              <a:rPr lang="id-ID" sz="2000" dirty="0" smtClean="0"/>
              <a:t>	Pendapatan Rp.200 x 50 unit		Rp.10.000</a:t>
            </a:r>
          </a:p>
          <a:p>
            <a:pPr>
              <a:buNone/>
            </a:pPr>
            <a:r>
              <a:rPr lang="id-ID" sz="2000" dirty="0" smtClean="0"/>
              <a:t>	Biaya variabel Rp.120 x 50 unit		Rp.  6.000</a:t>
            </a:r>
          </a:p>
          <a:p>
            <a:pPr>
              <a:buNone/>
            </a:pPr>
            <a:r>
              <a:rPr lang="id-ID" sz="2000" dirty="0" smtClean="0"/>
              <a:t>	Marjin kontribusi			Rp.  4.000</a:t>
            </a:r>
          </a:p>
          <a:p>
            <a:pPr>
              <a:buNone/>
            </a:pPr>
            <a:r>
              <a:rPr lang="id-ID" sz="2000" dirty="0" smtClean="0"/>
              <a:t>	Biaya tetap				Rp.  2.000</a:t>
            </a:r>
          </a:p>
          <a:p>
            <a:pPr>
              <a:buNone/>
            </a:pPr>
            <a:r>
              <a:rPr lang="id-ID" sz="2000" dirty="0" smtClean="0"/>
              <a:t>	Laba operasi				Rp.  2.000</a:t>
            </a:r>
          </a:p>
          <a:p>
            <a:pPr>
              <a:buNone/>
            </a:pPr>
            <a:r>
              <a:rPr lang="id-ID" sz="2000" dirty="0" smtClean="0"/>
              <a:t>	Pajak penghasilan Rp.2.000 x 0,4	Rp.     800</a:t>
            </a:r>
          </a:p>
          <a:p>
            <a:pPr>
              <a:buNone/>
            </a:pPr>
            <a:r>
              <a:rPr lang="id-ID" sz="2000" dirty="0" smtClean="0"/>
              <a:t>		Laba bersih			Rp.  1.200</a:t>
            </a:r>
            <a:endParaRPr lang="id-ID" sz="2000" dirty="0"/>
          </a:p>
        </p:txBody>
      </p:sp>
      <p:cxnSp>
        <p:nvCxnSpPr>
          <p:cNvPr id="5" name="Straight Connector 4"/>
          <p:cNvCxnSpPr/>
          <p:nvPr/>
        </p:nvCxnSpPr>
        <p:spPr>
          <a:xfrm>
            <a:off x="5214942" y="2285992"/>
            <a:ext cx="114300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000628" y="4427544"/>
            <a:ext cx="114300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000628" y="4999048"/>
            <a:ext cx="114300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000628" y="5572140"/>
            <a:ext cx="1143008"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pPr>
              <a:buNone/>
            </a:pPr>
            <a:endParaRPr lang="id-ID" dirty="0" smtClean="0"/>
          </a:p>
          <a:p>
            <a:pPr>
              <a:buNone/>
            </a:pPr>
            <a:endParaRPr lang="id-ID" dirty="0" smtClean="0"/>
          </a:p>
          <a:p>
            <a:pPr>
              <a:buNone/>
            </a:pPr>
            <a:endParaRPr lang="id-ID" dirty="0" smtClean="0"/>
          </a:p>
          <a:p>
            <a:pPr algn="ctr">
              <a:buNone/>
            </a:pPr>
            <a:r>
              <a:rPr lang="id-ID" dirty="0" smtClean="0"/>
              <a:t>TERIMA KASIH</a:t>
            </a:r>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pPr>
              <a:buNone/>
            </a:pPr>
            <a:r>
              <a:rPr lang="id-ID" dirty="0" smtClean="0"/>
              <a:t>Dalam bentuk khusus dari hubungan CVP yang sederhana dan gamblang adalah karena dua alasan pokok, yaitu: </a:t>
            </a:r>
          </a:p>
          <a:p>
            <a:pPr>
              <a:buNone/>
            </a:pPr>
            <a:r>
              <a:rPr lang="id-ID" dirty="0" smtClean="0"/>
              <a:t>	</a:t>
            </a:r>
            <a:r>
              <a:rPr lang="id-ID" i="1" dirty="0" smtClean="0"/>
              <a:t>Pertama</a:t>
            </a:r>
            <a:r>
              <a:rPr lang="id-ID" dirty="0" smtClean="0"/>
              <a:t>, banyak perusahaan menentukan bahwa hubungan tersebut membantu dalam mengambil keputusan.</a:t>
            </a:r>
          </a:p>
          <a:p>
            <a:pPr>
              <a:buNone/>
            </a:pPr>
            <a:r>
              <a:rPr lang="id-ID" dirty="0" smtClean="0"/>
              <a:t>	</a:t>
            </a:r>
            <a:r>
              <a:rPr lang="id-ID" i="1" dirty="0" smtClean="0"/>
              <a:t>Kedua</a:t>
            </a:r>
            <a:r>
              <a:rPr lang="id-ID" dirty="0" smtClean="0"/>
              <a:t>, hubungan yang sederhana dan gamblang memberikan dasar yang baik untuk memahami hubungan yang lebih komplek yang ada dalam bentuk umum.</a:t>
            </a:r>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graphicFrame>
        <p:nvGraphicFramePr>
          <p:cNvPr id="4" name="Content Placeholder 3"/>
          <p:cNvGraphicFramePr>
            <a:graphicFrameLocks noGrp="1"/>
          </p:cNvGraphicFramePr>
          <p:nvPr>
            <p:ph sz="quarter" idx="1"/>
          </p:nvPr>
        </p:nvGraphicFramePr>
        <p:xfrm>
          <a:off x="301625" y="1527175"/>
          <a:ext cx="8504238" cy="2839720"/>
        </p:xfrm>
        <a:graphic>
          <a:graphicData uri="http://schemas.openxmlformats.org/drawingml/2006/table">
            <a:tbl>
              <a:tblPr firstRow="1" bandRow="1">
                <a:tableStyleId>{5C22544A-7EE6-4342-B048-85BDC9FD1C3A}</a:tableStyleId>
              </a:tblPr>
              <a:tblGrid>
                <a:gridCol w="4252119"/>
                <a:gridCol w="4252119"/>
              </a:tblGrid>
              <a:tr h="370840">
                <a:tc>
                  <a:txBody>
                    <a:bodyPr/>
                    <a:lstStyle/>
                    <a:p>
                      <a:pPr algn="ctr"/>
                      <a:r>
                        <a:rPr lang="id-ID" dirty="0" smtClean="0"/>
                        <a:t>Bentuk Umum</a:t>
                      </a:r>
                      <a:endParaRPr lang="id-ID" dirty="0"/>
                    </a:p>
                  </a:txBody>
                  <a:tcPr/>
                </a:tc>
                <a:tc>
                  <a:txBody>
                    <a:bodyPr/>
                    <a:lstStyle/>
                    <a:p>
                      <a:pPr algn="ctr"/>
                      <a:r>
                        <a:rPr lang="id-ID" dirty="0" smtClean="0"/>
                        <a:t>Bentuk Khusus</a:t>
                      </a:r>
                      <a:endParaRPr lang="id-ID" dirty="0"/>
                    </a:p>
                  </a:txBody>
                  <a:tcPr/>
                </a:tc>
              </a:tr>
              <a:tr h="370840">
                <a:tc>
                  <a:txBody>
                    <a:bodyPr/>
                    <a:lstStyle/>
                    <a:p>
                      <a:r>
                        <a:rPr lang="id-ID" dirty="0" smtClean="0"/>
                        <a:t>Banyak pemicu pendapatan</a:t>
                      </a:r>
                      <a:endParaRPr lang="id-ID" dirty="0"/>
                    </a:p>
                  </a:txBody>
                  <a:tcPr/>
                </a:tc>
                <a:tc>
                  <a:txBody>
                    <a:bodyPr/>
                    <a:lstStyle/>
                    <a:p>
                      <a:r>
                        <a:rPr lang="id-ID" dirty="0" smtClean="0"/>
                        <a:t>Satu pemicu pendapatan (pemicu yang berkaitan dengan keluaran)</a:t>
                      </a:r>
                      <a:endParaRPr lang="id-ID" dirty="0"/>
                    </a:p>
                  </a:txBody>
                  <a:tcPr/>
                </a:tc>
              </a:tr>
              <a:tr h="370840">
                <a:tc>
                  <a:txBody>
                    <a:bodyPr/>
                    <a:lstStyle/>
                    <a:p>
                      <a:r>
                        <a:rPr lang="id-ID" dirty="0" smtClean="0"/>
                        <a:t>Banyak pemicu biaya</a:t>
                      </a:r>
                      <a:endParaRPr lang="id-ID" dirty="0"/>
                    </a:p>
                  </a:txBody>
                  <a:tcPr/>
                </a:tc>
                <a:tc>
                  <a:txBody>
                    <a:bodyPr/>
                    <a:lstStyle/>
                    <a:p>
                      <a:r>
                        <a:rPr lang="id-ID" dirty="0" smtClean="0"/>
                        <a:t>Satu pemicu biaya (pemicu</a:t>
                      </a:r>
                      <a:r>
                        <a:rPr lang="id-ID" baseline="0" dirty="0" smtClean="0"/>
                        <a:t> yang berkaitan dengan keluaran)</a:t>
                      </a:r>
                      <a:endParaRPr lang="id-ID" dirty="0"/>
                    </a:p>
                  </a:txBody>
                  <a:tcPr/>
                </a:tc>
              </a:tr>
              <a:tr h="370840">
                <a:tc>
                  <a:txBody>
                    <a:bodyPr/>
                    <a:lstStyle/>
                    <a:p>
                      <a:r>
                        <a:rPr lang="id-ID" dirty="0" smtClean="0"/>
                        <a:t>Berbagai rentang waktu untuk keputusan (jangka pendek, jangka</a:t>
                      </a:r>
                      <a:r>
                        <a:rPr lang="id-ID" baseline="0" dirty="0" smtClean="0"/>
                        <a:t> panjang, siklus masa hidup produk)</a:t>
                      </a:r>
                      <a:endParaRPr lang="id-ID" dirty="0"/>
                    </a:p>
                  </a:txBody>
                  <a:tcPr/>
                </a:tc>
                <a:tc>
                  <a:txBody>
                    <a:bodyPr/>
                    <a:lstStyle/>
                    <a:p>
                      <a:r>
                        <a:rPr lang="id-ID" dirty="0" smtClean="0"/>
                        <a:t>Keputusan jangka pendek (dari</a:t>
                      </a:r>
                      <a:r>
                        <a:rPr lang="id-ID" baseline="0" dirty="0" smtClean="0"/>
                        <a:t> rentang waktu, biasanya kurang dari satu tahun, dimana biaya tetap tidak berubah dalam kisaran yang relevan)</a:t>
                      </a:r>
                      <a:endParaRPr lang="id-ID"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pPr>
              <a:buNone/>
            </a:pPr>
            <a:r>
              <a:rPr lang="id-ID" b="1" i="1" dirty="0" smtClean="0"/>
              <a:t>Cost-Volume-Profit</a:t>
            </a:r>
            <a:r>
              <a:rPr lang="id-ID" dirty="0" smtClean="0"/>
              <a:t> </a:t>
            </a:r>
            <a:r>
              <a:rPr lang="id-ID" b="1" dirty="0" smtClean="0"/>
              <a:t>(CVP)</a:t>
            </a:r>
            <a:r>
              <a:rPr lang="id-ID" dirty="0" smtClean="0"/>
              <a:t> menganalisa perilaku dari biaya total, pendapatan total, dan laba operasi sebagai akibat perubahan yang terjadi dalam tingkat keluaran, biaya variabel, atau biaya tetap.</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Terminologi </a:t>
            </a:r>
            <a:endParaRPr lang="id-ID" dirty="0"/>
          </a:p>
        </p:txBody>
      </p:sp>
      <p:sp>
        <p:nvSpPr>
          <p:cNvPr id="3" name="Content Placeholder 2"/>
          <p:cNvSpPr>
            <a:spLocks noGrp="1"/>
          </p:cNvSpPr>
          <p:nvPr>
            <p:ph sz="quarter" idx="1"/>
          </p:nvPr>
        </p:nvSpPr>
        <p:spPr/>
        <p:txBody>
          <a:bodyPr/>
          <a:lstStyle/>
          <a:p>
            <a:r>
              <a:rPr lang="id-ID" dirty="0" smtClean="0"/>
              <a:t>Biaya operasi </a:t>
            </a:r>
            <a:r>
              <a:rPr lang="id-ID" i="1" dirty="0" smtClean="0"/>
              <a:t>(operating cost)</a:t>
            </a:r>
          </a:p>
          <a:p>
            <a:pPr>
              <a:buNone/>
            </a:pPr>
            <a:r>
              <a:rPr lang="id-ID" dirty="0" smtClean="0"/>
              <a:t>	</a:t>
            </a:r>
          </a:p>
          <a:p>
            <a:pPr>
              <a:buNone/>
            </a:pPr>
            <a:endParaRPr lang="id-ID" dirty="0" smtClean="0"/>
          </a:p>
          <a:p>
            <a:r>
              <a:rPr lang="id-ID" dirty="0" smtClean="0"/>
              <a:t>Laba operasi </a:t>
            </a:r>
            <a:r>
              <a:rPr lang="id-ID" i="1" dirty="0" smtClean="0"/>
              <a:t>(operating incpme)</a:t>
            </a:r>
          </a:p>
          <a:p>
            <a:pPr>
              <a:buNone/>
            </a:pPr>
            <a:endParaRPr lang="id-ID" dirty="0" smtClean="0"/>
          </a:p>
          <a:p>
            <a:pPr>
              <a:buNone/>
            </a:pPr>
            <a:endParaRPr lang="id-ID" dirty="0" smtClean="0"/>
          </a:p>
          <a:p>
            <a:r>
              <a:rPr lang="id-ID" dirty="0" smtClean="0"/>
              <a:t>Laba bersih </a:t>
            </a:r>
            <a:r>
              <a:rPr lang="id-ID" i="1" dirty="0" smtClean="0"/>
              <a:t>(net income)</a:t>
            </a:r>
          </a:p>
          <a:p>
            <a:pPr>
              <a:buNone/>
            </a:pPr>
            <a:endParaRPr lang="id-ID" i="1" dirty="0"/>
          </a:p>
        </p:txBody>
      </p:sp>
      <p:sp>
        <p:nvSpPr>
          <p:cNvPr id="4" name="Rectangle 3"/>
          <p:cNvSpPr/>
          <p:nvPr/>
        </p:nvSpPr>
        <p:spPr>
          <a:xfrm>
            <a:off x="785786" y="2285992"/>
            <a:ext cx="7715304"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Biaya operasi = Biaya operasi variabel + Biaya operasi tetap</a:t>
            </a:r>
            <a:endParaRPr lang="id-ID" b="1" dirty="0"/>
          </a:p>
        </p:txBody>
      </p:sp>
      <p:sp>
        <p:nvSpPr>
          <p:cNvPr id="5" name="Rectangle 4"/>
          <p:cNvSpPr/>
          <p:nvPr/>
        </p:nvSpPr>
        <p:spPr>
          <a:xfrm>
            <a:off x="714348" y="3786190"/>
            <a:ext cx="7786742"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Laba operasi = Pendapatan operasi – Biaya operasi</a:t>
            </a:r>
            <a:endParaRPr lang="id-ID" b="1" dirty="0"/>
          </a:p>
        </p:txBody>
      </p:sp>
      <p:sp>
        <p:nvSpPr>
          <p:cNvPr id="6" name="Rectangle 5"/>
          <p:cNvSpPr/>
          <p:nvPr/>
        </p:nvSpPr>
        <p:spPr>
          <a:xfrm>
            <a:off x="714348" y="5214950"/>
            <a:ext cx="7786742"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Laba bersih = Laba operasi – Pajak Penghasilan Badan</a:t>
            </a:r>
            <a:endParaRPr lang="id-ID"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Titik Impas (Break Even Point)</a:t>
            </a:r>
            <a:endParaRPr lang="id-ID" dirty="0"/>
          </a:p>
        </p:txBody>
      </p:sp>
      <p:sp>
        <p:nvSpPr>
          <p:cNvPr id="3" name="Content Placeholder 2"/>
          <p:cNvSpPr>
            <a:spLocks noGrp="1"/>
          </p:cNvSpPr>
          <p:nvPr>
            <p:ph sz="quarter" idx="1"/>
          </p:nvPr>
        </p:nvSpPr>
        <p:spPr/>
        <p:txBody>
          <a:bodyPr/>
          <a:lstStyle/>
          <a:p>
            <a:pPr>
              <a:buNone/>
            </a:pPr>
            <a:r>
              <a:rPr lang="id-ID" dirty="0" smtClean="0"/>
              <a:t>Titik impas </a:t>
            </a:r>
            <a:r>
              <a:rPr lang="id-ID" i="1" dirty="0" smtClean="0"/>
              <a:t>(Break Even Point)</a:t>
            </a:r>
            <a:r>
              <a:rPr lang="id-ID" dirty="0" smtClean="0"/>
              <a:t> adalah kuantitas keluaran dimana pendapatan total sama dengan biaya total; yakni dimana laba operasi adalah nol.</a:t>
            </a:r>
          </a:p>
          <a:p>
            <a:pPr>
              <a:buNone/>
            </a:pPr>
            <a:r>
              <a:rPr lang="id-ID" dirty="0" smtClean="0"/>
              <a:t>Tiga metode untuk menentukan titik impas (BEP):</a:t>
            </a:r>
          </a:p>
          <a:p>
            <a:r>
              <a:rPr lang="id-ID" dirty="0" smtClean="0"/>
              <a:t>Metode persamaan </a:t>
            </a:r>
            <a:r>
              <a:rPr lang="id-ID" i="1" dirty="0" smtClean="0"/>
              <a:t>(equation method)</a:t>
            </a:r>
          </a:p>
          <a:p>
            <a:r>
              <a:rPr lang="id-ID" dirty="0" smtClean="0"/>
              <a:t>Metode marjin kontribusi </a:t>
            </a:r>
            <a:r>
              <a:rPr lang="id-ID" i="1" dirty="0" smtClean="0"/>
              <a:t>(margin contribution method)</a:t>
            </a:r>
          </a:p>
          <a:p>
            <a:r>
              <a:rPr lang="id-ID" dirty="0" smtClean="0"/>
              <a:t>Metode grafik </a:t>
            </a:r>
            <a:r>
              <a:rPr lang="id-ID" i="1" dirty="0" smtClean="0"/>
              <a:t>(graph method)</a:t>
            </a:r>
            <a:endParaRPr lang="id-ID"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r>
              <a:rPr lang="id-ID" b="1" dirty="0" smtClean="0"/>
              <a:t>Metode Persamaan </a:t>
            </a:r>
            <a:r>
              <a:rPr lang="id-ID" b="1" i="1" dirty="0" smtClean="0"/>
              <a:t>(equation method)</a:t>
            </a:r>
          </a:p>
          <a:p>
            <a:pPr>
              <a:buNone/>
            </a:pPr>
            <a:r>
              <a:rPr lang="id-ID" dirty="0" smtClean="0"/>
              <a:t>	Persamaan ini menyediakan pendekatan yang paling lazim dan paling mudah diingat berkenaan dengan situasi CVP. Dengan menggunakan terminologi, laba rugi dapat dinyatakan dalam bentuk persamaan:</a:t>
            </a:r>
          </a:p>
          <a:p>
            <a:pPr>
              <a:buNone/>
            </a:pPr>
            <a:endParaRPr lang="id-ID" dirty="0"/>
          </a:p>
        </p:txBody>
      </p:sp>
      <p:sp>
        <p:nvSpPr>
          <p:cNvPr id="4" name="Rounded Rectangle 3"/>
          <p:cNvSpPr/>
          <p:nvPr/>
        </p:nvSpPr>
        <p:spPr>
          <a:xfrm>
            <a:off x="714348" y="4071942"/>
            <a:ext cx="7715304"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Pendapatan – Biaya variabel – Biaya tetap = Laba Operasi</a:t>
            </a:r>
            <a:endParaRPr lang="id-ID"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a:xfrm>
            <a:off x="301752" y="1527048"/>
            <a:ext cx="8503920" cy="4973786"/>
          </a:xfrm>
        </p:spPr>
        <p:txBody>
          <a:bodyPr/>
          <a:lstStyle/>
          <a:p>
            <a:r>
              <a:rPr lang="id-ID" b="1" dirty="0" smtClean="0"/>
              <a:t>Metode Marjin Kontribusi </a:t>
            </a:r>
            <a:r>
              <a:rPr lang="id-ID" b="1" i="1" dirty="0" smtClean="0"/>
              <a:t>(margin contribution method)</a:t>
            </a:r>
          </a:p>
          <a:p>
            <a:pPr>
              <a:buNone/>
            </a:pPr>
            <a:r>
              <a:rPr lang="id-ID" dirty="0" smtClean="0"/>
              <a:t>	Marjin kontribusi adalah sama dengan pendapatan dikurangi seluruh biaya yang variabel sehubungan dengan pemicu biaya yang berkaitan dengan keluaran.</a:t>
            </a:r>
          </a:p>
          <a:p>
            <a:pPr>
              <a:buNone/>
            </a:pPr>
            <a:endParaRPr lang="id-ID" dirty="0"/>
          </a:p>
        </p:txBody>
      </p:sp>
      <p:sp>
        <p:nvSpPr>
          <p:cNvPr id="4" name="Rounded Rectangle 3"/>
          <p:cNvSpPr/>
          <p:nvPr/>
        </p:nvSpPr>
        <p:spPr>
          <a:xfrm>
            <a:off x="285720" y="4214818"/>
            <a:ext cx="8572560" cy="13573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300" b="1" dirty="0" smtClean="0"/>
              <a:t>(Harga jual x Jumlah unit) – (Biaya unit variabel x Jumlah unit) – Biaya tetap = Laba operasi</a:t>
            </a:r>
          </a:p>
          <a:p>
            <a:pPr algn="ctr"/>
            <a:endParaRPr lang="id-ID" sz="1500" b="1" dirty="0" smtClean="0"/>
          </a:p>
          <a:p>
            <a:pPr algn="ctr"/>
            <a:r>
              <a:rPr lang="id-ID" sz="1500" b="1" dirty="0" smtClean="0"/>
              <a:t>(Harga jual – Biaya unit variabel)  x  Jumlah unit = Biaya tetap + Laba operasi</a:t>
            </a:r>
          </a:p>
          <a:p>
            <a:pPr algn="ctr"/>
            <a:endParaRPr lang="id-ID" sz="1500" b="1" dirty="0" smtClean="0"/>
          </a:p>
          <a:p>
            <a:pPr algn="ctr"/>
            <a:r>
              <a:rPr lang="id-ID" sz="1500" b="1" dirty="0" smtClean="0"/>
              <a:t>Marjin Kontribusi Unit  x  Jumlah Unit = Biaya tetap + Laba operasi</a:t>
            </a:r>
            <a:endParaRPr lang="id-ID" sz="15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363</TotalTime>
  <Words>981</Words>
  <Application>Microsoft Office PowerPoint</Application>
  <PresentationFormat>On-screen Show (4:3)</PresentationFormat>
  <Paragraphs>165</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Civic</vt:lpstr>
      <vt:lpstr>HUBUNGAN Cost-Volume-Profit</vt:lpstr>
      <vt:lpstr>Pemicu Biaya dan Pemicu Pendapatan:  Bentuk Umum dan Bentuk Khusus</vt:lpstr>
      <vt:lpstr>PowerPoint Presentation</vt:lpstr>
      <vt:lpstr>PowerPoint Presentation</vt:lpstr>
      <vt:lpstr>PowerPoint Presentation</vt:lpstr>
      <vt:lpstr>Terminologi </vt:lpstr>
      <vt:lpstr>Titik Impas (Break Even Point)</vt:lpstr>
      <vt:lpstr>PowerPoint Presentation</vt:lpstr>
      <vt:lpstr>PowerPoint Presentation</vt:lpstr>
      <vt:lpstr>PowerPoint Presentation</vt:lpstr>
      <vt:lpstr>PowerPoint Presentation</vt:lpstr>
      <vt:lpstr>Asumsi-Asumsi CVP</vt:lpstr>
      <vt:lpstr>Ketidakpastian dan Analisis Sensitifitas</vt:lpstr>
      <vt:lpstr>Dampak dari Bauran Penjualan</vt:lpstr>
      <vt:lpstr>Peranan Pajak Penghasilan</vt:lpstr>
      <vt:lpstr>Marjin Kontribusi dan Marjin Kotor</vt:lpstr>
      <vt:lpstr>Contoh Soal</vt:lpstr>
      <vt:lpstr>PowerPoint Presentation</vt:lpstr>
      <vt:lpstr>PowerPoint Presentation</vt:lpstr>
      <vt:lpstr>Lanjutan....</vt:lpstr>
      <vt:lpstr>PowerPoint Presentation</vt:lpstr>
      <vt:lpstr>Lanjutan...</vt:lpstr>
      <vt:lpstr>PowerPoint Presentation</vt:lpstr>
      <vt:lpstr>Lanjutan...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HUBUNGAN Cost-Volume-Profit</dc:title>
  <dc:creator>asus</dc:creator>
  <cp:lastModifiedBy>ASUS</cp:lastModifiedBy>
  <cp:revision>48</cp:revision>
  <dcterms:created xsi:type="dcterms:W3CDTF">2016-09-30T02:05:37Z</dcterms:created>
  <dcterms:modified xsi:type="dcterms:W3CDTF">2016-10-03T09:17:18Z</dcterms:modified>
</cp:coreProperties>
</file>